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25"/>
  </p:notesMasterIdLst>
  <p:handoutMasterIdLst>
    <p:handoutMasterId r:id="rId26"/>
  </p:handoutMasterIdLst>
  <p:sldIdLst>
    <p:sldId id="258" r:id="rId5"/>
    <p:sldId id="260" r:id="rId6"/>
    <p:sldId id="262" r:id="rId7"/>
    <p:sldId id="289" r:id="rId8"/>
    <p:sldId id="298" r:id="rId9"/>
    <p:sldId id="263" r:id="rId10"/>
    <p:sldId id="301" r:id="rId11"/>
    <p:sldId id="302" r:id="rId12"/>
    <p:sldId id="265" r:id="rId13"/>
    <p:sldId id="256" r:id="rId14"/>
    <p:sldId id="299" r:id="rId15"/>
    <p:sldId id="300" r:id="rId16"/>
    <p:sldId id="304" r:id="rId17"/>
    <p:sldId id="283" r:id="rId18"/>
    <p:sldId id="306" r:id="rId19"/>
    <p:sldId id="307" r:id="rId20"/>
    <p:sldId id="290" r:id="rId21"/>
    <p:sldId id="291" r:id="rId22"/>
    <p:sldId id="305" r:id="rId23"/>
    <p:sldId id="293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70525-D61E-6816-0801-A11055A8A45E}" v="2" dt="2023-01-05T12:46:26.580"/>
    <p1510:client id="{F12A8CC7-6758-D469-B862-5178FAB3538F}" v="4" dt="2023-01-04T12:53:58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87744" autoAdjust="0"/>
  </p:normalViewPr>
  <p:slideViewPr>
    <p:cSldViewPr snapToGrid="0">
      <p:cViewPr varScale="1">
        <p:scale>
          <a:sx n="69" d="100"/>
          <a:sy n="69" d="100"/>
        </p:scale>
        <p:origin x="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-193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 Reddy" userId="S::c.reddy@ryelands.lancs.sch.uk::5161166b-3b99-47df-ab60-08c8282dd677" providerId="AD" clId="Web-{F12A8CC7-6758-D469-B862-5178FAB3538F}"/>
    <pc:docChg chg="modSld">
      <pc:chgData name="Charlotte  Reddy" userId="S::c.reddy@ryelands.lancs.sch.uk::5161166b-3b99-47df-ab60-08c8282dd677" providerId="AD" clId="Web-{F12A8CC7-6758-D469-B862-5178FAB3538F}" dt="2023-01-04T12:53:58.987" v="3" actId="14100"/>
      <pc:docMkLst>
        <pc:docMk/>
      </pc:docMkLst>
      <pc:sldChg chg="modSp">
        <pc:chgData name="Charlotte  Reddy" userId="S::c.reddy@ryelands.lancs.sch.uk::5161166b-3b99-47df-ab60-08c8282dd677" providerId="AD" clId="Web-{F12A8CC7-6758-D469-B862-5178FAB3538F}" dt="2023-01-04T12:53:58.987" v="3" actId="14100"/>
        <pc:sldMkLst>
          <pc:docMk/>
          <pc:sldMk cId="2495728614" sldId="290"/>
        </pc:sldMkLst>
        <pc:spChg chg="mod">
          <ac:chgData name="Charlotte  Reddy" userId="S::c.reddy@ryelands.lancs.sch.uk::5161166b-3b99-47df-ab60-08c8282dd677" providerId="AD" clId="Web-{F12A8CC7-6758-D469-B862-5178FAB3538F}" dt="2023-01-04T12:53:58.987" v="3" actId="14100"/>
          <ac:spMkLst>
            <pc:docMk/>
            <pc:sldMk cId="2495728614" sldId="290"/>
            <ac:spMk id="3" creationId="{00000000-0000-0000-0000-000000000000}"/>
          </ac:spMkLst>
        </pc:spChg>
      </pc:sldChg>
    </pc:docChg>
  </pc:docChgLst>
  <pc:docChgLst>
    <pc:chgData name="Charlotte  Reddy" userId="S::c.reddy@ryelands.lancs.sch.uk::5161166b-3b99-47df-ab60-08c8282dd677" providerId="AD" clId="Web-{A1C70525-D61E-6816-0801-A11055A8A45E}"/>
    <pc:docChg chg="modSld">
      <pc:chgData name="Charlotte  Reddy" userId="S::c.reddy@ryelands.lancs.sch.uk::5161166b-3b99-47df-ab60-08c8282dd677" providerId="AD" clId="Web-{A1C70525-D61E-6816-0801-A11055A8A45E}" dt="2023-01-05T12:46:26.580" v="1" actId="14100"/>
      <pc:docMkLst>
        <pc:docMk/>
      </pc:docMkLst>
      <pc:sldChg chg="modSp">
        <pc:chgData name="Charlotte  Reddy" userId="S::c.reddy@ryelands.lancs.sch.uk::5161166b-3b99-47df-ab60-08c8282dd677" providerId="AD" clId="Web-{A1C70525-D61E-6816-0801-A11055A8A45E}" dt="2023-01-05T12:46:26.580" v="1" actId="14100"/>
        <pc:sldMkLst>
          <pc:docMk/>
          <pc:sldMk cId="3653575326" sldId="265"/>
        </pc:sldMkLst>
        <pc:picChg chg="mod">
          <ac:chgData name="Charlotte  Reddy" userId="S::c.reddy@ryelands.lancs.sch.uk::5161166b-3b99-47df-ab60-08c8282dd677" providerId="AD" clId="Web-{A1C70525-D61E-6816-0801-A11055A8A45E}" dt="2023-01-05T12:46:26.580" v="1" actId="14100"/>
          <ac:picMkLst>
            <pc:docMk/>
            <pc:sldMk cId="3653575326" sldId="265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1730987-C227-4139-B48F-413F8FCD3C1D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77AE7D6-2A1E-4ACF-B42C-AF0F57575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30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BA63BD3-45D3-419D-975F-D2A426D3C509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987E6D8-C454-43FE-A632-9CA5CB85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52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4128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526893"/>
            <a:ext cx="5438140" cy="3908614"/>
          </a:xfrm>
        </p:spPr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73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326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0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4128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526893"/>
            <a:ext cx="5438140" cy="3908614"/>
          </a:xfrm>
        </p:spPr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56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96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895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202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62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9113" y="14128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545554"/>
            <a:ext cx="5438140" cy="3908614"/>
          </a:xfrm>
        </p:spPr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  <a:p>
            <a:r>
              <a:rPr lang="en-GB" sz="1400" dirty="0">
                <a:latin typeface="XCCW Joined 1a" panose="03050602040000000000" pitchFamily="66" charset="0"/>
              </a:rPr>
              <a:t>. </a:t>
            </a:r>
          </a:p>
          <a:p>
            <a:endParaRPr lang="en-GB" sz="1400" dirty="0">
              <a:latin typeface="XCCW Joined 1a" panose="03050602040000000000" pitchFamily="66" charset="0"/>
            </a:endParaRPr>
          </a:p>
          <a:p>
            <a:pPr defTabSz="914308">
              <a:defRPr/>
            </a:pPr>
            <a:r>
              <a:rPr lang="en-GB" sz="1400" b="1" dirty="0">
                <a:latin typeface="XCCW Joined 1a" panose="03050602040000000000" pitchFamily="66" charset="0"/>
              </a:rPr>
              <a:t>Access arrangements: </a:t>
            </a:r>
            <a:r>
              <a:rPr lang="en-GB" sz="1400" dirty="0">
                <a:latin typeface="XCCW Joined 1a" panose="03050602040000000000" pitchFamily="66" charset="0"/>
              </a:rPr>
              <a:t>there are some </a:t>
            </a:r>
            <a:r>
              <a:rPr lang="en-GB" sz="1400" dirty="0" err="1">
                <a:latin typeface="XCCW Joined 1a" panose="03050602040000000000" pitchFamily="66" charset="0"/>
              </a:rPr>
              <a:t>ch</a:t>
            </a:r>
            <a:r>
              <a:rPr lang="en-GB" sz="1400" dirty="0">
                <a:latin typeface="XCCW Joined 1a" panose="03050602040000000000" pitchFamily="66" charset="0"/>
              </a:rPr>
              <a:t> for whom we have applied for extra time or to have rest breaks (it’s a very strict and </a:t>
            </a:r>
            <a:r>
              <a:rPr lang="en-GB" sz="1400" dirty="0" err="1">
                <a:latin typeface="XCCW Joined 1a" panose="03050602040000000000" pitchFamily="66" charset="0"/>
              </a:rPr>
              <a:t>lengthly</a:t>
            </a:r>
            <a:r>
              <a:rPr lang="en-GB" sz="1400" dirty="0">
                <a:latin typeface="XCCW Joined 1a" panose="03050602040000000000" pitchFamily="66" charset="0"/>
              </a:rPr>
              <a:t> process &amp; we have to have evidence that the child has special </a:t>
            </a:r>
            <a:r>
              <a:rPr lang="en-GB" sz="1400" dirty="0" err="1">
                <a:latin typeface="XCCW Joined 1a" panose="03050602040000000000" pitchFamily="66" charset="0"/>
              </a:rPr>
              <a:t>ed</a:t>
            </a:r>
            <a:r>
              <a:rPr lang="en-GB" sz="1400" dirty="0">
                <a:latin typeface="XCCW Joined 1a" panose="03050602040000000000" pitchFamily="66" charset="0"/>
              </a:rPr>
              <a:t> needs) These </a:t>
            </a:r>
            <a:r>
              <a:rPr lang="en-GB" sz="1400" dirty="0" err="1">
                <a:latin typeface="XCCW Joined 1a" panose="03050602040000000000" pitchFamily="66" charset="0"/>
              </a:rPr>
              <a:t>ch</a:t>
            </a:r>
            <a:r>
              <a:rPr lang="en-GB" sz="1400" dirty="0">
                <a:latin typeface="XCCW Joined 1a" panose="03050602040000000000" pitchFamily="66" charset="0"/>
              </a:rPr>
              <a:t> can have 25% extra time. We’ve submitted and had 6 children accepted. </a:t>
            </a:r>
          </a:p>
          <a:p>
            <a:r>
              <a:rPr lang="en-GB" sz="1400" dirty="0">
                <a:latin typeface="XCCW Joined 1a" panose="03050602040000000000" pitchFamily="66" charset="0"/>
              </a:rPr>
              <a:t>In previous years, you’ve all been so supportive and have loaned out your TAs for the week, this makes a huge difference for the children, enabling readers </a:t>
            </a:r>
            <a:r>
              <a:rPr lang="en-GB" sz="1400" dirty="0" err="1">
                <a:latin typeface="XCCW Joined 1a" panose="03050602040000000000" pitchFamily="66" charset="0"/>
              </a:rPr>
              <a:t>etc</a:t>
            </a:r>
            <a:r>
              <a:rPr lang="en-GB" sz="1400" dirty="0">
                <a:latin typeface="XCCW Joined 1a" panose="03050602040000000000" pitchFamily="66" charset="0"/>
              </a:rPr>
              <a:t> so thankyou &amp; we will be asking for the same this year! 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9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1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198438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657522"/>
            <a:ext cx="5438140" cy="3908614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41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0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XCCW Joined 1a" panose="0305060204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59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215900"/>
            <a:ext cx="59467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54413" y="3713505"/>
            <a:ext cx="5438140" cy="3908614"/>
          </a:xfrm>
        </p:spPr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E6D8-C454-43FE-A632-9CA5CB8591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" y="1244600"/>
            <a:ext cx="10646229" cy="4686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XCCW Joined 1a" panose="03050602040000000000" pitchFamily="66" charset="0"/>
              </a:rPr>
              <a:t>Year 6 </a:t>
            </a:r>
          </a:p>
          <a:p>
            <a:pPr>
              <a:lnSpc>
                <a:spcPct val="150000"/>
              </a:lnSpc>
            </a:pPr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XCCW Joined 1a" panose="03050602040000000000" pitchFamily="66" charset="0"/>
              </a:rPr>
              <a:t>SATs Meeting</a:t>
            </a:r>
            <a:r>
              <a:rPr lang="en-GB" sz="6000" dirty="0">
                <a:solidFill>
                  <a:srgbClr val="00B0F0"/>
                </a:solidFill>
                <a:latin typeface="XCCW Joined 1a" panose="03050602040000000000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6000" b="1" dirty="0">
                <a:solidFill>
                  <a:schemeClr val="accent6"/>
                </a:solidFill>
                <a:latin typeface="XCCW Joined 1a" panose="03050602040000000000" pitchFamily="66" charset="0"/>
              </a:rPr>
              <a:t>(2023)</a:t>
            </a:r>
          </a:p>
        </p:txBody>
      </p:sp>
    </p:spTree>
    <p:extLst>
      <p:ext uri="{BB962C8B-B14F-4D97-AF65-F5344CB8AC3E}">
        <p14:creationId xmlns:p14="http://schemas.microsoft.com/office/powerpoint/2010/main" val="24535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2" y="457199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172" y="5304664"/>
            <a:ext cx="11250386" cy="12594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endParaRPr lang="en-GB" sz="2200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35822"/>
          <a:stretch/>
        </p:blipFill>
        <p:spPr bwMode="auto">
          <a:xfrm>
            <a:off x="1216479" y="1183818"/>
            <a:ext cx="9927771" cy="44740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474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2" y="457199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39" y="236763"/>
            <a:ext cx="11678559" cy="63681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0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Reasoning Papers 2 and 3: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1a" panose="03050602040000000000" pitchFamily="66" charset="0"/>
              </a:rPr>
              <a:t>40 minutes per paper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1a" panose="03050602040000000000" pitchFamily="66" charset="0"/>
              </a:rPr>
              <a:t>Multi-step problems testing skill of using and applying knowledge.</a:t>
            </a:r>
          </a:p>
          <a:p>
            <a:pPr algn="l"/>
            <a:endParaRPr lang="en-GB" sz="3000" dirty="0">
              <a:latin typeface="XCCW Joined 1a" panose="03050602040000000000" pitchFamily="66" charset="0"/>
            </a:endParaRPr>
          </a:p>
          <a:p>
            <a:pPr algn="l"/>
            <a:endParaRPr lang="en-GB" sz="3000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3000" u="sng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13" y="2158888"/>
            <a:ext cx="4376427" cy="4446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2" y="2810271"/>
            <a:ext cx="6141483" cy="36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1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2" y="457199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39" y="236763"/>
            <a:ext cx="11678559" cy="636814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0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Reasoning Papers 2 and 3: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algn="l"/>
            <a:endParaRPr lang="en-GB" sz="3000" dirty="0">
              <a:latin typeface="XCCW Joined 1a" panose="03050602040000000000" pitchFamily="66" charset="0"/>
            </a:endParaRPr>
          </a:p>
          <a:p>
            <a:pPr algn="l"/>
            <a:endParaRPr lang="en-GB" sz="3000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u="sng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1800" dirty="0">
              <a:latin typeface="XCCW Joined 1a" panose="03050602040000000000" pitchFamily="66" charset="0"/>
            </a:endParaRPr>
          </a:p>
          <a:p>
            <a:pPr algn="l"/>
            <a:endParaRPr lang="en-GB" sz="3000" u="sng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32" y="741588"/>
            <a:ext cx="5191125" cy="575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827" y="741588"/>
            <a:ext cx="6065731" cy="2044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97" y="2841170"/>
            <a:ext cx="4988997" cy="38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3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771" y="1244600"/>
            <a:ext cx="10646229" cy="4686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6000" b="1" dirty="0">
                <a:solidFill>
                  <a:schemeClr val="accent6"/>
                </a:solidFill>
                <a:latin typeface="XCCW Joined 1a" panose="03050602040000000000" pitchFamily="66" charset="0"/>
              </a:rPr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34" y="274741"/>
            <a:ext cx="6971708" cy="649419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78338" y="2458192"/>
            <a:ext cx="1626919" cy="368135"/>
          </a:xfrm>
          <a:prstGeom prst="ellipse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38100"/>
            <a:ext cx="6090715" cy="22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561" y="1852551"/>
            <a:ext cx="3581400" cy="34956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3" y="457199"/>
            <a:ext cx="11658600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GB" sz="4000" u="sng" dirty="0">
              <a:solidFill>
                <a:srgbClr val="00B0F0"/>
              </a:solidFill>
              <a:latin typeface="XCCW Joined 1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4589" y="265565"/>
            <a:ext cx="5016500" cy="8617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000" u="sng" dirty="0">
                <a:solidFill>
                  <a:schemeClr val="accent5"/>
                </a:solidFill>
                <a:latin typeface="XCCW Joined 1a" panose="03050602040000000000" pitchFamily="66" charset="0"/>
              </a:rPr>
              <a:t>KS2 Writing: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56" y="192605"/>
            <a:ext cx="5660833" cy="636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23" y="1318973"/>
            <a:ext cx="4952010" cy="48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6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78" y="694025"/>
            <a:ext cx="10966986" cy="523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221" y="501948"/>
            <a:ext cx="9256321" cy="56683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>
                <a:latin typeface="XCCW Joined 1a" panose="03050602040000000000" pitchFamily="66" charset="0"/>
              </a:rPr>
              <a:t>Preparation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5221" y="1436914"/>
            <a:ext cx="92563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XCCW Joined 1a" panose="03050602040000000000" pitchFamily="66" charset="0"/>
              </a:rPr>
              <a:t>Testing weeks (December, February, March)Results will be given to the children and shared at parents’ evenings so you can see progress they have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XCCW Joined 1a" panose="03050602040000000000" pitchFamily="66" charset="0"/>
              </a:rPr>
              <a:t>Homework groups – start January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XCCW Joined 1a" panose="03050602040000000000" pitchFamily="66" charset="0"/>
              </a:rPr>
              <a:t>Homework based reading!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XCCW Joined 1a" panose="03050602040000000000" pitchFamily="66" charset="0"/>
              </a:rPr>
              <a:t>Daily SPAG starters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5340" y="1454726"/>
            <a:ext cx="8596396" cy="4717474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en-US" sz="2300" dirty="0">
                <a:latin typeface="XCCW Joined 1a" panose="03050602040000000000" pitchFamily="66" charset="0"/>
              </a:rPr>
              <a:t>In order to give them the best possible start, it’s important that they are hydrated, calm and have eaten a substantial breakfast.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en-US" sz="2300" dirty="0">
                <a:latin typeface="XCCW Joined 1a" panose="03050602040000000000" pitchFamily="66" charset="0"/>
              </a:rPr>
              <a:t>With this in mind we are offering a ‘Breakfast club’ where we will provide toast, cereal bars and juice. Come in to the Y6 Block Area between 8:15am and 8:30am.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altLang="en-US" sz="2300" dirty="0">
                <a:latin typeface="XCCW Joined 1a" panose="03050602040000000000" pitchFamily="66" charset="0"/>
              </a:rPr>
              <a:t>At break time we will also be giving children a piece of fruit to keep them energised.</a:t>
            </a:r>
            <a:endParaRPr lang="en-GB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1884784" y="391886"/>
            <a:ext cx="89014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latin typeface="XCCW Joined 1a" panose="03050602040000000000" pitchFamily="66" charset="0"/>
              </a:rPr>
              <a:t>SATs week - Breakfast club</a:t>
            </a:r>
          </a:p>
        </p:txBody>
      </p:sp>
    </p:spTree>
    <p:extLst>
      <p:ext uri="{BB962C8B-B14F-4D97-AF65-F5344CB8AC3E}">
        <p14:creationId xmlns:p14="http://schemas.microsoft.com/office/powerpoint/2010/main" val="249572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1497724"/>
            <a:ext cx="9070848" cy="392561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Make sure children get plenty of sleep.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Please make sure they arrive on time – 8.45 or before if attending breakfast club.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Please make sure they do not miss any of the tests.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Carry on with normal after-school activities as it will help them to relax and unwind.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XCCW Joined 1a" panose="03050602040000000000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4409" y="221360"/>
            <a:ext cx="11425494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XCCW Joined 1a" panose="03050602040000000000" pitchFamily="66" charset="0"/>
              </a:rPr>
              <a:t>How to help over SATs week 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2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07789" y="157110"/>
            <a:ext cx="9070848" cy="3702349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XCCW Joined 1a" panose="03050602040000000000" pitchFamily="66" charset="0"/>
              </a:rPr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542" y="769859"/>
            <a:ext cx="3967397" cy="56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58862" y="277586"/>
            <a:ext cx="11677324" cy="5970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KS2 Test week: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Results back in July    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                                                                </a:t>
            </a:r>
            <a:endParaRPr lang="en-GB" u="sng" dirty="0">
              <a:solidFill>
                <a:srgbClr val="FF0000"/>
              </a:solidFill>
            </a:endParaRPr>
          </a:p>
          <a:p>
            <a:r>
              <a:rPr lang="en-GB" u="sng" dirty="0">
                <a:solidFill>
                  <a:srgbClr val="FF0000"/>
                </a:solidFill>
              </a:rPr>
              <a:t> </a:t>
            </a:r>
          </a:p>
          <a:p>
            <a:endParaRPr lang="en-GB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952199"/>
            <a:ext cx="5503215" cy="1410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CC513B-6CC7-401F-8903-450F160B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14" y="1043512"/>
            <a:ext cx="11224238" cy="26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17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2164702"/>
            <a:ext cx="9070848" cy="2974561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XCCW Joined 1a" panose="03050602040000000000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1627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7973" y="522514"/>
            <a:ext cx="11809708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KS2 Grammar, Punctuation &amp; Spelling (</a:t>
            </a:r>
            <a:r>
              <a:rPr lang="en-GB" sz="3000" u="sng" dirty="0" err="1">
                <a:solidFill>
                  <a:srgbClr val="00B0F0"/>
                </a:solidFill>
                <a:latin typeface="XCCW Joined 1a" panose="03050602040000000000" pitchFamily="66" charset="0"/>
              </a:rPr>
              <a:t>SPaG</a:t>
            </a:r>
            <a:r>
              <a:rPr lang="en-GB" sz="30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):</a:t>
            </a:r>
          </a:p>
          <a:p>
            <a:pPr algn="ctr"/>
            <a:endParaRPr lang="en-GB" sz="2000" b="1" dirty="0">
              <a:latin typeface="XCCW Joined 1a" panose="03050602040000000000" pitchFamily="66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XCCW Joined 1a" panose="03050602040000000000" pitchFamily="66" charset="0"/>
              </a:rPr>
              <a:t>There is greater focus on knowing </a:t>
            </a:r>
            <a:r>
              <a:rPr lang="en-GB" sz="2000" b="1" dirty="0">
                <a:latin typeface="XCCW Joined 1a" panose="03050602040000000000" pitchFamily="66" charset="0"/>
              </a:rPr>
              <a:t>grammatical terminology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XCCW Joined 1a" panose="03050602040000000000" pitchFamily="66" charset="0"/>
              </a:rPr>
              <a:t>(</a:t>
            </a:r>
            <a:r>
              <a:rPr lang="en-GB" sz="2000" dirty="0" err="1">
                <a:latin typeface="XCCW Joined 1a" panose="03050602040000000000" pitchFamily="66" charset="0"/>
              </a:rPr>
              <a:t>eg</a:t>
            </a:r>
            <a:r>
              <a:rPr lang="en-GB" sz="2000" dirty="0">
                <a:latin typeface="XCCW Joined 1a" panose="03050602040000000000" pitchFamily="66" charset="0"/>
              </a:rPr>
              <a:t> “</a:t>
            </a:r>
            <a:r>
              <a:rPr lang="en-GB" sz="2000" i="1" dirty="0">
                <a:latin typeface="XCCW Joined 1a" panose="03050602040000000000" pitchFamily="66" charset="0"/>
              </a:rPr>
              <a:t>subjunctive form” “subordinating conjunctions” </a:t>
            </a:r>
            <a:r>
              <a:rPr lang="en-GB" sz="2000" i="1" dirty="0" err="1">
                <a:latin typeface="XCCW Joined 1a" panose="03050602040000000000" pitchFamily="66" charset="0"/>
              </a:rPr>
              <a:t>etc</a:t>
            </a:r>
            <a:r>
              <a:rPr lang="en-GB" sz="2000" i="1" dirty="0">
                <a:latin typeface="XCCW Joined 1a" panose="03050602040000000000" pitchFamily="66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XCCW Joined 1a" panose="03050602040000000000" pitchFamily="66" charset="0"/>
            </a:endParaRPr>
          </a:p>
          <a:p>
            <a:endParaRPr lang="en-GB" sz="2000" dirty="0">
              <a:latin typeface="XCCW Joined 1a" panose="03050602040000000000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41" y="2519732"/>
            <a:ext cx="9484962" cy="43420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59054" y="2674622"/>
            <a:ext cx="2003543" cy="629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86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4" y="259092"/>
            <a:ext cx="6476505" cy="1685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23" y="2097108"/>
            <a:ext cx="6460806" cy="1797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23" y="4047638"/>
            <a:ext cx="6460806" cy="1847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890" y="569892"/>
            <a:ext cx="5335712" cy="2197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990" y="2996107"/>
            <a:ext cx="4505819" cy="373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260" y="5920279"/>
            <a:ext cx="9070848" cy="457201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XCCW Joined 1a" panose="03050602040000000000" pitchFamily="66" charset="0"/>
              </a:rPr>
              <a:t>Spelling – 20 words based on spelling rules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2526" y="4974479"/>
            <a:ext cx="309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XCCW Joined 1a" panose="03050602040000000000" pitchFamily="66" charset="0"/>
              </a:rPr>
              <a:t>   20 Marks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642" y="509486"/>
            <a:ext cx="4221874" cy="5410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6" y="347717"/>
            <a:ext cx="7663346" cy="4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5556" y="183841"/>
            <a:ext cx="11576957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XCCW Joined 1a" panose="03050602040000000000" pitchFamily="66" charset="0"/>
              </a:rPr>
              <a:t>KS2 Reading Paper:</a:t>
            </a:r>
          </a:p>
          <a:p>
            <a:pPr algn="ctr"/>
            <a:endParaRPr lang="en-GB" sz="1000" u="sng" dirty="0">
              <a:latin typeface="XCCW Joined 1a" panose="03050602040000000000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1 hour (3 texts with accompanying</a:t>
            </a:r>
          </a:p>
          <a:p>
            <a:r>
              <a:rPr lang="en-GB" sz="2600" dirty="0">
                <a:latin typeface="XCCW Joined 1a" panose="03050602040000000000" pitchFamily="66" charset="0"/>
              </a:rPr>
              <a:t>questions)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Roughly 40 questions to answer.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XCCW Joined 1a" panose="03050602040000000000" pitchFamily="66" charset="0"/>
              </a:rPr>
              <a:t>Combination of fiction, poetry and</a:t>
            </a:r>
          </a:p>
          <a:p>
            <a:r>
              <a:rPr lang="en-GB" sz="2600" dirty="0">
                <a:latin typeface="XCCW Joined 1a" panose="03050602040000000000" pitchFamily="66" charset="0"/>
              </a:rPr>
              <a:t>Non-fiction texts. </a:t>
            </a:r>
          </a:p>
          <a:p>
            <a:endParaRPr lang="en-GB" sz="2600" dirty="0">
              <a:latin typeface="XCCW Joined 1a" panose="03050602040000000000" pitchFamily="66" charset="0"/>
            </a:endParaRP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XCCW Joined 1a" panose="03050602040000000000" pitchFamily="66" charset="0"/>
              </a:rPr>
              <a:t>Please have a look at your copy of last </a:t>
            </a:r>
          </a:p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XCCW Joined 1a" panose="03050602040000000000" pitchFamily="66" charset="0"/>
              </a:rPr>
              <a:t>year’s reading paper.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82" y="1156138"/>
            <a:ext cx="3550164" cy="5204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5" y="4185243"/>
            <a:ext cx="7733729" cy="24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67" y="575952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2" y="315311"/>
            <a:ext cx="6172267" cy="3560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42" y="4347948"/>
            <a:ext cx="7128710" cy="2283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31" y="179474"/>
            <a:ext cx="5501077" cy="41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167" y="575952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9" y="273268"/>
            <a:ext cx="5402317" cy="3533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484" y="273268"/>
            <a:ext cx="6316597" cy="6106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49" y="3972910"/>
            <a:ext cx="5402317" cy="24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5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172" y="457199"/>
            <a:ext cx="11250386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3" y="457199"/>
            <a:ext cx="11658600" cy="59272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4800" u="sng" dirty="0">
                <a:solidFill>
                  <a:srgbClr val="00B0F0"/>
                </a:solidFill>
                <a:latin typeface="XCCW Joined 1a" panose="03050602040000000000" pitchFamily="66" charset="0"/>
              </a:rPr>
              <a:t>KS2 Maths: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243" y="1093776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latin typeface="XCCW Joined 1a" panose="03050602040000000000" pitchFamily="66" charset="0"/>
              </a:rPr>
              <a:t>Arithmetic Test </a:t>
            </a:r>
            <a:r>
              <a:rPr lang="en-GB" sz="2400" b="1" dirty="0">
                <a:latin typeface="XCCW Joined 1a" panose="03050602040000000000" pitchFamily="66" charset="0"/>
              </a:rPr>
              <a:t>(30 minutes)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b="1" dirty="0">
                <a:latin typeface="XCCW Joined 1a" panose="03050602040000000000" pitchFamily="66" charset="0"/>
              </a:rPr>
              <a:t>36 questions</a:t>
            </a:r>
          </a:p>
          <a:p>
            <a:endParaRPr lang="en-GB" sz="3000" b="1" dirty="0">
              <a:latin typeface="XCCW Joined 1a" panose="03050602040000000000" pitchFamily="66" charset="0"/>
            </a:endParaRPr>
          </a:p>
          <a:p>
            <a:endParaRPr lang="en-GB" sz="3000" b="1" dirty="0">
              <a:latin typeface="XCCW Joined 1a" panose="0305060204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2" y="2240724"/>
            <a:ext cx="2851960" cy="9299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522" y="2393487"/>
            <a:ext cx="1973530" cy="935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37" y="3521776"/>
            <a:ext cx="2681106" cy="657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522" y="3593571"/>
            <a:ext cx="1973530" cy="10247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8522" y="4882647"/>
            <a:ext cx="1617270" cy="10063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172" y="4546777"/>
            <a:ext cx="2496786" cy="1145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5620" y="3839611"/>
            <a:ext cx="2828664" cy="707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7259" y="4870137"/>
            <a:ext cx="3586803" cy="822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1366" y="135997"/>
            <a:ext cx="5388142" cy="332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868C2627A7D4F92491DA503265BDD" ma:contentTypeVersion="14" ma:contentTypeDescription="Create a new document." ma:contentTypeScope="" ma:versionID="49fde6250e754d8f17fd52f34f9ff1cd">
  <xsd:schema xmlns:xsd="http://www.w3.org/2001/XMLSchema" xmlns:xs="http://www.w3.org/2001/XMLSchema" xmlns:p="http://schemas.microsoft.com/office/2006/metadata/properties" xmlns:ns3="69ceefce-e106-4995-a88b-efdeac959d84" xmlns:ns4="cb23ec1c-9469-47f9-aa98-919536178d26" targetNamespace="http://schemas.microsoft.com/office/2006/metadata/properties" ma:root="true" ma:fieldsID="eaf6496899983e4e3ca093c03de5eef3" ns3:_="" ns4:_="">
    <xsd:import namespace="69ceefce-e106-4995-a88b-efdeac959d84"/>
    <xsd:import namespace="cb23ec1c-9469-47f9-aa98-919536178d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eefce-e106-4995-a88b-efdeac959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3ec1c-9469-47f9-aa98-919536178d2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A7B141-B0F1-40DF-B978-C0CE1CF4D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eefce-e106-4995-a88b-efdeac959d84"/>
    <ds:schemaRef ds:uri="cb23ec1c-9469-47f9-aa98-919536178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BDB1A6-4861-4095-9B30-3B0EDA25A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B2471-BA3A-406D-838E-D2D46AD3D106}">
  <ds:schemaRefs>
    <ds:schemaRef ds:uri="http://purl.org/dc/dcmitype/"/>
    <ds:schemaRef ds:uri="cb23ec1c-9469-47f9-aa98-919536178d26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9ceefce-e106-4995-a88b-efdeac959d8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453</Words>
  <Application>Microsoft Office PowerPoint</Application>
  <PresentationFormat>Widescreen</PresentationFormat>
  <Paragraphs>123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Manor Park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Kavanagh</dc:creator>
  <cp:lastModifiedBy>Sophie Sanders</cp:lastModifiedBy>
  <cp:revision>212</cp:revision>
  <cp:lastPrinted>2016-04-18T16:02:14Z</cp:lastPrinted>
  <dcterms:created xsi:type="dcterms:W3CDTF">2016-03-16T09:14:24Z</dcterms:created>
  <dcterms:modified xsi:type="dcterms:W3CDTF">2023-01-05T12:46:30Z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0x010100617868C2627A7D4F92491DA503265BDD</vt:lpwstr>
  </property>
</Properties>
</file>